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3" r:id="rId20"/>
    <p:sldId id="278" r:id="rId21"/>
    <p:sldId id="277" r:id="rId22"/>
    <p:sldId id="279" r:id="rId23"/>
    <p:sldId id="280" r:id="rId24"/>
    <p:sldId id="281" r:id="rId25"/>
    <p:sldId id="282" r:id="rId26"/>
    <p:sldId id="284" r:id="rId27"/>
    <p:sldId id="292" r:id="rId28"/>
    <p:sldId id="283" r:id="rId29"/>
    <p:sldId id="287" r:id="rId30"/>
    <p:sldId id="288" r:id="rId31"/>
    <p:sldId id="276" r:id="rId32"/>
    <p:sldId id="285" r:id="rId33"/>
    <p:sldId id="286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58915A0-F8B8-4E1C-9BD2-467950594AE2}">
          <p14:sldIdLst>
            <p14:sldId id="256"/>
            <p14:sldId id="257"/>
          </p14:sldIdLst>
        </p14:section>
        <p14:section name="intro" id="{7A634443-0B4B-42ED-9FF7-9F354975D40A}">
          <p14:sldIdLst>
            <p14:sldId id="258"/>
            <p14:sldId id="259"/>
            <p14:sldId id="260"/>
            <p14:sldId id="262"/>
            <p14:sldId id="261"/>
            <p14:sldId id="263"/>
            <p14:sldId id="264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  <p14:section name="spectral" id="{9D053CA3-085D-4AE8-8798-3BF08D50FE0E}">
          <p14:sldIdLst>
            <p14:sldId id="274"/>
            <p14:sldId id="275"/>
            <p14:sldId id="273"/>
            <p14:sldId id="278"/>
            <p14:sldId id="277"/>
            <p14:sldId id="279"/>
            <p14:sldId id="280"/>
            <p14:sldId id="281"/>
            <p14:sldId id="282"/>
            <p14:sldId id="284"/>
            <p14:sldId id="292"/>
            <p14:sldId id="283"/>
            <p14:sldId id="287"/>
            <p14:sldId id="288"/>
          </p14:sldIdLst>
        </p14:section>
        <p14:section name="conv" id="{B7CC853D-092F-464E-B719-73415A8E8A75}">
          <p14:sldIdLst>
            <p14:sldId id="276"/>
            <p14:sldId id="285"/>
            <p14:sldId id="286"/>
            <p14:sldId id="289"/>
            <p14:sldId id="290"/>
            <p14:sldId id="291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6" autoAdjust="0"/>
    <p:restoredTop sz="94660"/>
  </p:normalViewPr>
  <p:slideViewPr>
    <p:cSldViewPr snapToGrid="0">
      <p:cViewPr varScale="1">
        <p:scale>
          <a:sx n="97" d="100"/>
          <a:sy n="97" d="100"/>
        </p:scale>
        <p:origin x="45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Published Paper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2009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  <c:pt idx="5">
                  <c:v>7</c:v>
                </c:pt>
                <c:pt idx="6">
                  <c:v>28</c:v>
                </c:pt>
                <c:pt idx="7">
                  <c:v>90</c:v>
                </c:pt>
                <c:pt idx="8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02-41D1-AFD2-35F14987D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2566712"/>
        <c:axId val="492565728"/>
      </c:barChart>
      <c:catAx>
        <c:axId val="49256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565728"/>
        <c:crosses val="autoZero"/>
        <c:auto val="1"/>
        <c:lblAlgn val="ctr"/>
        <c:lblOffset val="100"/>
        <c:noMultiLvlLbl val="0"/>
      </c:catAx>
      <c:valAx>
        <c:axId val="492565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56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19EF-F69C-48B1-B964-9C02DA4650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brief introduction to graph convolution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6F7A1-DA88-4C58-ACB5-2E902CA455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Zhizhong LI</a:t>
            </a:r>
          </a:p>
          <a:p>
            <a:r>
              <a:rPr lang="en-US" dirty="0"/>
              <a:t>Dec 20, 2018</a:t>
            </a:r>
          </a:p>
        </p:txBody>
      </p:sp>
    </p:spTree>
    <p:extLst>
      <p:ext uri="{BB962C8B-B14F-4D97-AF65-F5344CB8AC3E}">
        <p14:creationId xmlns:p14="http://schemas.microsoft.com/office/powerpoint/2010/main" val="20363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CE752-B656-4960-9BE5-8FE2A9AB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Reasoning for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FDB3F-513B-411B-BA20-2E69E7052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Local-to-Semantic Voting &#10;Graph Reasoning &#10;ReLu Conv. &#10;SGR &#10;ReLu Conv. &#10;sidewalk &#10;perso &#10;tree &#10;road &#10;0.3 &#10;truck &#10;curb &#10;child &#10;buildin &#10;Convolution maps &#10;Symbolic nodes &#10;terrain &#10;Knowledge Graph &#10;Semantic-to-Local Mapping via Agreement &#10;Evolved symbolic nodes Convolution maps ">
            <a:extLst>
              <a:ext uri="{FF2B5EF4-FFF2-40B4-BE49-F238E27FC236}">
                <a16:creationId xmlns:a16="http://schemas.microsoft.com/office/drawing/2014/main" id="{6377736A-F14C-4EE4-A3CC-CF8DF399A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5" y="2567681"/>
            <a:ext cx="9684774" cy="30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DCF86F-71D4-4FCF-9836-F85BAB189852}"/>
              </a:ext>
            </a:extLst>
          </p:cNvPr>
          <p:cNvSpPr txBox="1"/>
          <p:nvPr/>
        </p:nvSpPr>
        <p:spPr>
          <a:xfrm>
            <a:off x="3138165" y="6199239"/>
            <a:ext cx="651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NIPS 2018, Symbolic Graph Reasoning Meets Convolutions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7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3BBC-7BD8-40F1-90C2-4429492F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DAA9A-14AE-48B1-AE27-34BA2213E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Spatial Graph &#10;Faster R-CNN &#10;Semantic Graph &#10;C &#10;GCN &#10;input sentence &#10;a man maw 'tes 'rt IS &#10;makin ood in a kitchen&quot; &#10;Wt &#10;Mean Pooling &#10;h} &#10;LSTM &#10;Attention Vt &#10;Mechanism &#10;LSTM &#10;Wt+l &#10;Fig. 2. An overview of our Graph Convolutional Networks plus Long Short-Term Mem- &#10;ory (GCN-LSTM) for image captioning (better viewed in color). Faster R-CNN is first &#10;leveraged to detect a set of salient image regions. Next, semantic/spatial graph is built &#10;with directional edges on the detected regions, where the vertex represents each region &#10;and the edge denotes the semantic/spatial relationship in between. Graph Convolu- &#10;tional Networks (GCN) is then exploited to contextually encode regions with visual &#10;relationship in the structured semantic/spatial graph. After that, the learnt relation- &#10;aware region-level features from each kind of graph are feed into one individual atten- &#10;tion LSTM decoder for sentence generation. In the inference stage, we adopt a late &#10;fusion scheme to linearly fuse the results from two decoders. ">
            <a:extLst>
              <a:ext uri="{FF2B5EF4-FFF2-40B4-BE49-F238E27FC236}">
                <a16:creationId xmlns:a16="http://schemas.microsoft.com/office/drawing/2014/main" id="{11675E04-0A34-4769-89C7-91E5951C7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01240" y="2474535"/>
            <a:ext cx="97488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0FD9C-B39A-4338-8084-571D752BD4A7}"/>
              </a:ext>
            </a:extLst>
          </p:cNvPr>
          <p:cNvSpPr txBox="1"/>
          <p:nvPr/>
        </p:nvSpPr>
        <p:spPr>
          <a:xfrm>
            <a:off x="2987673" y="6224658"/>
            <a:ext cx="697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ECCV 2018, Exploring Visual Relationship for Image Captioning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600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D8E2-18A3-49E3-86B4-607F2FE2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Trending research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BE47AAE-1707-4CE3-B8E9-C666255637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828662"/>
              </p:ext>
            </p:extLst>
          </p:nvPr>
        </p:nvGraphicFramePr>
        <p:xfrm>
          <a:off x="2230438" y="2638425"/>
          <a:ext cx="7731125" cy="310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975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D9DD-53B5-4B6D-822D-039AE805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C7F19-1C23-4EFC-94DF-0BEE0E843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Neural Network (RNN)</a:t>
            </a:r>
          </a:p>
          <a:p>
            <a:r>
              <a:rPr lang="en-US" dirty="0"/>
              <a:t>Graph Convolution</a:t>
            </a:r>
          </a:p>
        </p:txBody>
      </p:sp>
    </p:spTree>
    <p:extLst>
      <p:ext uri="{BB962C8B-B14F-4D97-AF65-F5344CB8AC3E}">
        <p14:creationId xmlns:p14="http://schemas.microsoft.com/office/powerpoint/2010/main" val="863703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9600C-CD3E-4083-9251-25D4E958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A8E93-D78E-4B2A-ACAE-E8C55B01E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16AD4A-E26F-44BC-A620-4261C6C4DDDE}"/>
              </a:ext>
            </a:extLst>
          </p:cNvPr>
          <p:cNvGrpSpPr/>
          <p:nvPr/>
        </p:nvGrpSpPr>
        <p:grpSpPr>
          <a:xfrm>
            <a:off x="1305872" y="2901008"/>
            <a:ext cx="9580256" cy="2576053"/>
            <a:chOff x="1693214" y="2901002"/>
            <a:chExt cx="9580256" cy="25760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5FD7D8-86BE-452C-A4BB-2C8DC03EB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370" r="36625" b="86181"/>
            <a:stretch/>
          </p:blipFill>
          <p:spPr>
            <a:xfrm>
              <a:off x="1693214" y="3715192"/>
              <a:ext cx="1312606" cy="9476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4BF7D7-8E24-4F0D-953F-716A03C31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79" t="22151" r="9115" b="40286"/>
            <a:stretch/>
          </p:blipFill>
          <p:spPr>
            <a:xfrm>
              <a:off x="3517883" y="2901002"/>
              <a:ext cx="3397045" cy="25760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07F7BE-4D1B-493C-A073-22101EED2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029"/>
            <a:stretch/>
          </p:blipFill>
          <p:spPr>
            <a:xfrm>
              <a:off x="7413408" y="3092734"/>
              <a:ext cx="3860062" cy="2192591"/>
            </a:xfrm>
            <a:prstGeom prst="rect">
              <a:avLst/>
            </a:prstGeom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A8BB0F11-AA8B-44E4-8525-FFCD462C67DF}"/>
                </a:ext>
              </a:extLst>
            </p:cNvPr>
            <p:cNvSpPr/>
            <p:nvPr/>
          </p:nvSpPr>
          <p:spPr>
            <a:xfrm>
              <a:off x="3087329" y="4100052"/>
              <a:ext cx="349045" cy="2753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2652E08B-12F9-4A04-8D40-F28A1913C341}"/>
                </a:ext>
              </a:extLst>
            </p:cNvPr>
            <p:cNvSpPr/>
            <p:nvPr/>
          </p:nvSpPr>
          <p:spPr>
            <a:xfrm>
              <a:off x="7019874" y="4100051"/>
              <a:ext cx="349045" cy="2753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C394E14-69B6-46A1-9E81-A7B32BD7B3F6}"/>
              </a:ext>
            </a:extLst>
          </p:cNvPr>
          <p:cNvSpPr txBox="1"/>
          <p:nvPr/>
        </p:nvSpPr>
        <p:spPr>
          <a:xfrm>
            <a:off x="3667433" y="6002991"/>
            <a:ext cx="511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TNN 2009, The Graph Neural Network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0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C9EF-3A0D-47AF-B859-1139C4E9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6193-199A-4221-8082-E3CD0D88C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Spectral</a:t>
            </a:r>
          </a:p>
          <a:p>
            <a:r>
              <a:rPr lang="en-US" dirty="0"/>
              <a:t>Spatial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541FB-D579-4E20-9AF1-72B96F08FC05}"/>
              </a:ext>
            </a:extLst>
          </p:cNvPr>
          <p:cNvSpPr txBox="1"/>
          <p:nvPr/>
        </p:nvSpPr>
        <p:spPr>
          <a:xfrm>
            <a:off x="1843548" y="5808935"/>
            <a:ext cx="825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ICLR 2014, Spectral Networks and Locally Connected Networks on Graphs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7C379-8E19-4EFC-8EE7-AC44CBD90C1E}"/>
              </a:ext>
            </a:extLst>
          </p:cNvPr>
          <p:cNvSpPr txBox="1"/>
          <p:nvPr/>
        </p:nvSpPr>
        <p:spPr>
          <a:xfrm>
            <a:off x="1641988" y="6247175"/>
            <a:ext cx="912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NIPS 2015, Convolutional Networks on Graphs for Learning Molecular Fingerprints</a:t>
            </a:r>
          </a:p>
        </p:txBody>
      </p:sp>
    </p:spTree>
    <p:extLst>
      <p:ext uri="{BB962C8B-B14F-4D97-AF65-F5344CB8AC3E}">
        <p14:creationId xmlns:p14="http://schemas.microsoft.com/office/powerpoint/2010/main" val="760869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9DA3-18F1-4897-90F5-9CF6E801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8CAC-86E6-4593-AEF8-D2EB226BD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Locality</a:t>
            </a:r>
          </a:p>
          <a:p>
            <a:r>
              <a:rPr lang="en-US" dirty="0"/>
              <a:t>Translation</a:t>
            </a:r>
          </a:p>
          <a:p>
            <a:r>
              <a:rPr lang="en-US" dirty="0"/>
              <a:t>Hierarchy (strided conv/pooling)</a:t>
            </a:r>
          </a:p>
        </p:txBody>
      </p:sp>
      <p:pic>
        <p:nvPicPr>
          <p:cNvPr id="7172" name="Picture 4" descr="https://github.com/vdumoulin/conv_arithmetic/raw/master/gif/padding_strides.gif">
            <a:extLst>
              <a:ext uri="{FF2B5EF4-FFF2-40B4-BE49-F238E27FC236}">
                <a16:creationId xmlns:a16="http://schemas.microsoft.com/office/drawing/2014/main" id="{8CC72FA2-AAC6-49D1-9B5E-B055C78EA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98" y="2638044"/>
            <a:ext cx="3215966" cy="310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4555B-2C1A-4A1B-874B-886001539615}"/>
              </a:ext>
            </a:extLst>
          </p:cNvPr>
          <p:cNvSpPr txBox="1"/>
          <p:nvPr/>
        </p:nvSpPr>
        <p:spPr>
          <a:xfrm>
            <a:off x="6248400" y="6100917"/>
            <a:ext cx="448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https://github.com/vdumoulin/conv_arithmetic</a:t>
            </a:r>
          </a:p>
        </p:txBody>
      </p:sp>
    </p:spTree>
    <p:extLst>
      <p:ext uri="{BB962C8B-B14F-4D97-AF65-F5344CB8AC3E}">
        <p14:creationId xmlns:p14="http://schemas.microsoft.com/office/powerpoint/2010/main" val="4226631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15E354-7624-4FEE-A8AD-FD9A22C2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Graph Convolution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902027-3DAF-416D-B045-8695B3E4C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EDF3-F977-4583-AEC6-4335A240C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D15BA-5E49-47E0-BB0B-EBFA829ED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Fourier transform </a:t>
            </a:r>
            <a:r>
              <a:rPr lang="en-US" dirty="0"/>
              <a:t>of a convolution of two signals is the </a:t>
            </a:r>
            <a:r>
              <a:rPr lang="en-US" b="1" dirty="0"/>
              <a:t>pointwise product</a:t>
            </a:r>
            <a:r>
              <a:rPr lang="en-US" dirty="0"/>
              <a:t> of their Fourier transforms.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05AB7-C1F2-4457-B876-EE7315E05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519" y="3478954"/>
            <a:ext cx="3808618" cy="7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11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E8484-1BB2-4E87-A0AF-DF1F40B04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basis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8FFA6-2CDE-4ACC-AFCC-70A15F6BD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Fourier arrived at his basis by attempting to solve the heat equation, the natural generalization is to use the </a:t>
            </a:r>
            <a:r>
              <a:rPr lang="en-US" b="1" dirty="0"/>
              <a:t>eigen-bases </a:t>
            </a:r>
            <a:r>
              <a:rPr lang="en-US" dirty="0"/>
              <a:t>of the </a:t>
            </a:r>
            <a:r>
              <a:rPr lang="en-US" b="1" dirty="0"/>
              <a:t>Laplace-Beltrami </a:t>
            </a:r>
            <a:r>
              <a:rPr lang="en-US" dirty="0"/>
              <a:t>operator as a basis.</a:t>
            </a:r>
          </a:p>
        </p:txBody>
      </p:sp>
    </p:spTree>
    <p:extLst>
      <p:ext uri="{BB962C8B-B14F-4D97-AF65-F5344CB8AC3E}">
        <p14:creationId xmlns:p14="http://schemas.microsoft.com/office/powerpoint/2010/main" val="2078197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16135-4193-421C-BBBF-0F339EE0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24C95-05A6-48F1-8503-011AAF087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Spectral Graph Convolution</a:t>
            </a:r>
          </a:p>
          <a:p>
            <a:r>
              <a:rPr lang="en-US" dirty="0"/>
              <a:t>Graph Convolutions</a:t>
            </a:r>
          </a:p>
        </p:txBody>
      </p:sp>
    </p:spTree>
    <p:extLst>
      <p:ext uri="{BB962C8B-B14F-4D97-AF65-F5344CB8AC3E}">
        <p14:creationId xmlns:p14="http://schemas.microsoft.com/office/powerpoint/2010/main" val="2835858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C6A5-3AAB-4B84-B91F-FCA7AE28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Combinatorial Graph Laplacian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5D6513-6BE4-4657-923C-F5FDFE88D2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Kirchhoff operator: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𝒦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is diagonal matrix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Symmetric, constant zero row sum, eigenvalue range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Normalized graph Laplacian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Symmetric, smallest eigenvalue 0 with multiplicity 1</a:t>
                </a:r>
              </a:p>
              <a:p>
                <a:r>
                  <a:rPr lang="en-US" dirty="0"/>
                  <a:t>Normalized Tutte Laplacian </a:t>
                </a:r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𝒯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𝐼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−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ℛ𝒜</m:t>
                    </m:r>
                  </m:oMath>
                </a14:m>
                <a:endParaRPr lang="x-IV_mathan" dirty="0"/>
              </a:p>
              <a:p>
                <a:pPr lvl="1"/>
                <a:r>
                  <a:rPr lang="en-US" dirty="0"/>
                  <a:t>Not symmetric, has constant zero row sum, eigenvalues are all real and range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5D6513-6BE4-4657-923C-F5FDFE88D2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7DEC77C-5B69-477A-9B9D-F22A9ECB9A1D}"/>
              </a:ext>
            </a:extLst>
          </p:cNvPr>
          <p:cNvSpPr txBox="1"/>
          <p:nvPr/>
        </p:nvSpPr>
        <p:spPr>
          <a:xfrm>
            <a:off x="1521991" y="5958349"/>
            <a:ext cx="914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2004, Discrete Combinatorial Laplacian Operators for Digital Geometry Processing</a:t>
            </a:r>
          </a:p>
        </p:txBody>
      </p:sp>
    </p:spTree>
    <p:extLst>
      <p:ext uri="{BB962C8B-B14F-4D97-AF65-F5344CB8AC3E}">
        <p14:creationId xmlns:p14="http://schemas.microsoft.com/office/powerpoint/2010/main" val="3632899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A800-3520-48F0-8650-B9BCF8AF8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Derive Graph Laplacian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1500D5-8B7C-4496-A32F-EBB0EC77F1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Choose an orientation on the edges, and define the operator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as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𝐷𝑓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−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𝑓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x-IV_mathan" dirty="0"/>
              </a:p>
              <a:p>
                <a:r>
                  <a:rPr lang="en-US" dirty="0"/>
                  <a:t>We think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as  a discrete differential operator, then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the adjoint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𝐿𝑓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deg</m:t>
                        </m:r>
                      </m:fName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func>
                    <m:r>
                      <a:rPr lang="x-IV_mathan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1500D5-8B7C-4496-A32F-EBB0EC77F1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982" r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657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78291-6760-4177-9EB5-0320DE76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eigenbases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03C8A4-3A21-41F9-B915-CA8709DA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438" y="2770264"/>
            <a:ext cx="7731125" cy="28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88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4465-AF25-484D-94F5-BB690811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convolution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FB5F0DD-F659-4882-89B5-D1CA27DEB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438" y="3167269"/>
            <a:ext cx="7731125" cy="20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49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E561-90DD-4CAF-A12C-1FC06067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D7A2D-1AEE-4875-8E06-FF893A7EF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DDDA7-79C6-47AD-80C8-0C7C06EF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6" y="2638044"/>
            <a:ext cx="4989871" cy="1136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0D395-FA72-4984-81BE-556D227A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392" y="4289198"/>
            <a:ext cx="3415788" cy="468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B9E13-C055-4811-BDDD-4D0216C90945}"/>
              </a:ext>
            </a:extLst>
          </p:cNvPr>
          <p:cNvSpPr txBox="1"/>
          <p:nvPr/>
        </p:nvSpPr>
        <p:spPr>
          <a:xfrm>
            <a:off x="5206878" y="521164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Learnable parameters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5B3CD98B-7AC6-46D9-905B-5360C5F7D1A6}"/>
              </a:ext>
            </a:extLst>
          </p:cNvPr>
          <p:cNvSpPr/>
          <p:nvPr/>
        </p:nvSpPr>
        <p:spPr>
          <a:xfrm>
            <a:off x="6157451" y="4920571"/>
            <a:ext cx="309716" cy="2900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6B1A3EF6-0DFE-4EF5-967C-8848CC06848D}"/>
              </a:ext>
            </a:extLst>
          </p:cNvPr>
          <p:cNvSpPr/>
          <p:nvPr/>
        </p:nvSpPr>
        <p:spPr>
          <a:xfrm>
            <a:off x="5805948" y="4229110"/>
            <a:ext cx="1012723" cy="652606"/>
          </a:xfrm>
          <a:prstGeom prst="round1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57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C0F6-9182-4023-818B-CEBB79E4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5384B-80D4-4E5E-8433-D2A20D569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local</a:t>
            </a:r>
          </a:p>
          <a:p>
            <a:r>
              <a:rPr lang="en-US" dirty="0"/>
              <a:t>Difficult to design good coarsening </a:t>
            </a:r>
          </a:p>
          <a:p>
            <a:r>
              <a:rPr lang="en-US" dirty="0"/>
              <a:t>Cannot generalize to different graph structures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61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DE42-CF66-4DD6-9F09-2A5B51574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via Laplace Spectrum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CB131E-BE70-4C65-8C0F-1AFD99DB9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289" y="2566220"/>
            <a:ext cx="10495214" cy="27019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3E18ED5-CD4C-40E0-813B-694E0CC03FEF}"/>
              </a:ext>
            </a:extLst>
          </p:cNvPr>
          <p:cNvSpPr/>
          <p:nvPr/>
        </p:nvSpPr>
        <p:spPr>
          <a:xfrm>
            <a:off x="2959510" y="4114800"/>
            <a:ext cx="845574" cy="373626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37F33-2EF2-4B7A-8A00-C6D727BC85FD}"/>
              </a:ext>
            </a:extLst>
          </p:cNvPr>
          <p:cNvSpPr txBox="1"/>
          <p:nvPr/>
        </p:nvSpPr>
        <p:spPr>
          <a:xfrm>
            <a:off x="2143986" y="6169742"/>
            <a:ext cx="825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ICLR 2014, Spectral Networks and Locally Connected Networks on Graphs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C58FCB-656D-437C-AAE5-4AC7586B270F}"/>
              </a:ext>
            </a:extLst>
          </p:cNvPr>
          <p:cNvSpPr/>
          <p:nvPr/>
        </p:nvSpPr>
        <p:spPr>
          <a:xfrm>
            <a:off x="2089133" y="5536047"/>
            <a:ext cx="3431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And use naïve multiscale clustering</a:t>
            </a:r>
          </a:p>
        </p:txBody>
      </p:sp>
    </p:spTree>
    <p:extLst>
      <p:ext uri="{BB962C8B-B14F-4D97-AF65-F5344CB8AC3E}">
        <p14:creationId xmlns:p14="http://schemas.microsoft.com/office/powerpoint/2010/main" val="2039994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6D36C-1944-4D75-AE00-5A2F6C3D6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Sync-Spec-CNN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17CD-166B-4183-B5AC-E9F5B7540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localized spectral graph conv</a:t>
            </a:r>
          </a:p>
          <a:p>
            <a:r>
              <a:rPr lang="en-US" dirty="0"/>
              <a:t>Learn a network for the spectral alignment of each shape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E7AAA-D676-4559-9520-8BBC93EB0C78}"/>
              </a:ext>
            </a:extLst>
          </p:cNvPr>
          <p:cNvSpPr txBox="1"/>
          <p:nvPr/>
        </p:nvSpPr>
        <p:spPr>
          <a:xfrm>
            <a:off x="1337186" y="6174658"/>
            <a:ext cx="925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CVPR 2017, SyncSpecCNN Synchronized Spectral CNN for 3D Shape Segmentation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5E7B0-5A47-4F8F-8BD7-23B868BB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74" y="3558291"/>
            <a:ext cx="4572000" cy="2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52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F220-3B28-4FCC-80FA-597CE5B8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Localized Spectral graph conv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42F11-9A77-4CCD-B6E4-1306C231D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polynomials of eigenvalue and learn coefficients</a:t>
            </a:r>
          </a:p>
          <a:p>
            <a:r>
              <a:rPr lang="en-US" dirty="0"/>
              <a:t>Localized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9362D-32DE-485A-BB38-8B68E5FB1781}"/>
              </a:ext>
            </a:extLst>
          </p:cNvPr>
          <p:cNvSpPr txBox="1"/>
          <p:nvPr/>
        </p:nvSpPr>
        <p:spPr>
          <a:xfrm>
            <a:off x="1046059" y="6039993"/>
            <a:ext cx="1009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NIPS 2016, Convolutional Neural Networks on Graphs with Fast Localized Spectral Filtering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6A107-B237-4874-98B0-CE868FBD4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548" y="3753331"/>
            <a:ext cx="8264013" cy="20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52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8295-AD7E-4BB7-96E7-4F7D0D5F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pooling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BEB1B-E300-4BEC-ABED-5B15097D1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a balanced binary tree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A1D05-5BE3-44B1-8359-1EF8025F3457}"/>
              </a:ext>
            </a:extLst>
          </p:cNvPr>
          <p:cNvSpPr txBox="1"/>
          <p:nvPr/>
        </p:nvSpPr>
        <p:spPr>
          <a:xfrm>
            <a:off x="1046059" y="6039993"/>
            <a:ext cx="1009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NIPS 2016, Convolutional Neural Networks on Graphs with Fast Localized Spectral Filtering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FC41F-8647-479A-90D6-9BE8FA076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515" y="3429000"/>
            <a:ext cx="9266903" cy="23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43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F40E30-6E38-4284-9093-21A87C32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8A69FF-FF7F-4865-9EF5-30A571664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Notations</a:t>
            </a:r>
          </a:p>
          <a:p>
            <a:r>
              <a:rPr lang="en-US" dirty="0"/>
              <a:t>Graph data and tasks</a:t>
            </a:r>
          </a:p>
          <a:p>
            <a:r>
              <a:rPr lang="en-US" dirty="0"/>
              <a:t>Processing tools</a:t>
            </a:r>
          </a:p>
        </p:txBody>
      </p:sp>
    </p:spTree>
    <p:extLst>
      <p:ext uri="{BB962C8B-B14F-4D97-AF65-F5344CB8AC3E}">
        <p14:creationId xmlns:p14="http://schemas.microsoft.com/office/powerpoint/2010/main" val="3907544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67C2-C772-4E73-8CBA-3B1F91FB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Diffusion-Convolution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A07D9-B0B8-4D34-9D98-0FE90181D0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be an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tensor containing the power series of the transition matrix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For node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hop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, feature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</m:sSub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⋅</m:t>
                          </m:r>
                          <m:nary>
                            <m:naryPr>
                              <m:chr m:val="∑"/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𝑖𝑗𝑙</m:t>
                                  </m:r>
                                </m:sub>
                                <m:sup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𝑙𝑘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  <a:p>
                <a:r>
                  <a:rPr lang="en-US" dirty="0"/>
                  <a:t>Spatial conv, share weights for different locations of same or different graphs.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A07D9-B0B8-4D34-9D98-0FE90181D0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1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71A3F31-9E00-4F15-B865-7A35CD18F63F}"/>
              </a:ext>
            </a:extLst>
          </p:cNvPr>
          <p:cNvSpPr txBox="1"/>
          <p:nvPr/>
        </p:nvSpPr>
        <p:spPr>
          <a:xfrm>
            <a:off x="2630129" y="6154994"/>
            <a:ext cx="588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NIPS 2016, Diffusion-Convolutional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944445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6B59A-9C14-4B73-9D61-A07760D45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Convolution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E6EB20-4CBA-4A5C-A0A8-DF9481A0A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4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F733-D092-4550-98CE-96ADF8CC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locally connected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4EE2-819C-4103-A769-3A822A0F7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</a:t>
            </a:r>
          </a:p>
          <a:p>
            <a:r>
              <a:rPr lang="en-US" dirty="0"/>
              <a:t>No translation</a:t>
            </a:r>
          </a:p>
          <a:p>
            <a:r>
              <a:rPr lang="en-US" dirty="0"/>
              <a:t>Fix 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3159A-B254-494E-8E9B-8B81BF70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955" y="2638044"/>
            <a:ext cx="4058909" cy="876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A54A0-DA1E-4FC0-BA95-EC95F2FC2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380" y="3514804"/>
            <a:ext cx="5821483" cy="22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86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A0FE-E1FA-4E25-BA83-ADC9B9AF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 example - 1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3B229-E57C-4E52-855A-BC79739BD08F}"/>
              </a:ext>
            </a:extLst>
          </p:cNvPr>
          <p:cNvSpPr txBox="1"/>
          <p:nvPr/>
        </p:nvSpPr>
        <p:spPr>
          <a:xfrm>
            <a:off x="1646903" y="6039993"/>
            <a:ext cx="912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NIPS 2015, Convolutional Networks on Graphs for Learning Molecular Fingerprints</a:t>
            </a:r>
            <a:endParaRPr lang="en-US" dirty="0"/>
          </a:p>
        </p:txBody>
      </p:sp>
      <p:pic>
        <p:nvPicPr>
          <p:cNvPr id="8194" name="Picture 2" descr="Algorithm 1 Circular fingerprints &#10;Input: molecule, radius R, fingerprint &#10;length S &#10;Initialize: fingerprint vector f 4— Os &#10;2: &#10;for each atom a in molecule &#10;3: &#10;&gt; lookup atom features &#10;4: &#10;5: for L = 1 to R &#10;for each layer &#10;for each atom a in molecule &#10;rx = neighbors(a) &#10;, rx] &gt; concatenate &#10;8: &#10;ra,rl,. . &#10;ra 4— hash(v) &#10;&gt; hash function &#10;9: &#10;i 4— mod(ra, S) &gt; convert to index &#10;10: &#10;&gt; Write I at index &#10;Return: binary vector f &#10;12: &#10;Algorithm 2 Neural graph fingerprints &#10;Input: molecule, radius R, hidden weights &#10;HI 11k, output weights WI w R &#10;Initialize: fingerprint vector f 4— Os &#10;2: &#10;for each atom a in molecule &#10;3: &#10;lookup atom features &#10;4: &#10;5: for L = 1 to R &#10;for each layer &#10;for each atom a in molecule &#10;rx = neighbors(a) &#10;8: &#10;sum &#10;a a(vIIiV) &#10;&gt; smooth function &#10;9: &#10;i e softmax(raVVL) &#10;&gt; sparsify &#10;&gt; add to fingerprint &#10;Return: &#10;real-valued vector f &#10;12: ">
            <a:extLst>
              <a:ext uri="{FF2B5EF4-FFF2-40B4-BE49-F238E27FC236}">
                <a16:creationId xmlns:a16="http://schemas.microsoft.com/office/drawing/2014/main" id="{9E00DAF3-1E29-4514-8445-D64D69E8B7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96000" y="2638425"/>
            <a:ext cx="3545114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lgorithm 1 Circular fingerprints &#10;Input: molecule, radius R, fingerprint &#10;length S &#10;Initialize: fingerprint vector f 4— Os &#10;2: &#10;for each atom a in molecule &#10;3: &#10;&gt; lookup atom features &#10;4: &#10;5: for L = 1 to R &#10;for each layer &#10;for each atom a in molecule &#10;rx = neighbors(a) &#10;, rx] &gt; concatenate &#10;8: &#10;ra,rl,. . &#10;ra 4— hash(v) &#10;&gt; hash function &#10;9: &#10;i 4— mod(ra, S) &gt; convert to index &#10;10: &#10;&gt; Write I at index &#10;Return: binary vector f &#10;12: &#10;Algorithm 2 Neural graph fingerprints &#10;Input: molecule, radius R, hidden weights &#10;HI 11k, output weights WI w R &#10;Initialize: fingerprint vector f 4— Os &#10;2: &#10;for each atom a in molecule &#10;3: &#10;lookup atom features &#10;4: &#10;5: for L = 1 to R &#10;for each layer &#10;for each atom a in molecule &#10;rx = neighbors(a) &#10;8: &#10;sum &#10;a a(vIIiV) &#10;&gt; smooth function &#10;9: &#10;i e softmax(raVVL) &#10;&gt; sparsify &#10;&gt; add to fingerprint &#10;Return: &#10;real-valued vector f &#10;12: ">
            <a:extLst>
              <a:ext uri="{FF2B5EF4-FFF2-40B4-BE49-F238E27FC236}">
                <a16:creationId xmlns:a16="http://schemas.microsoft.com/office/drawing/2014/main" id="{D0ABDC5A-5B47-491D-B212-36628F5C5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2" t="57693" r="13321" b="23289"/>
          <a:stretch/>
        </p:blipFill>
        <p:spPr bwMode="auto">
          <a:xfrm>
            <a:off x="2231136" y="3690078"/>
            <a:ext cx="3347885" cy="101451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677294-A7F9-4B13-BF21-BC34665F3160}"/>
              </a:ext>
            </a:extLst>
          </p:cNvPr>
          <p:cNvSpPr/>
          <p:nvPr/>
        </p:nvSpPr>
        <p:spPr>
          <a:xfrm>
            <a:off x="6769510" y="4409768"/>
            <a:ext cx="1951703" cy="594851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C30162-E190-465A-9F09-F0A45432FF61}"/>
              </a:ext>
            </a:extLst>
          </p:cNvPr>
          <p:cNvCxnSpPr/>
          <p:nvPr/>
        </p:nvCxnSpPr>
        <p:spPr>
          <a:xfrm flipH="1" flipV="1">
            <a:off x="5579021" y="3690078"/>
            <a:ext cx="1190489" cy="7196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C1B6BA-E2A5-40EF-8BE8-FB6D709FD4BF}"/>
              </a:ext>
            </a:extLst>
          </p:cNvPr>
          <p:cNvCxnSpPr>
            <a:cxnSpLocks/>
          </p:cNvCxnSpPr>
          <p:nvPr/>
        </p:nvCxnSpPr>
        <p:spPr>
          <a:xfrm flipH="1" flipV="1">
            <a:off x="5579021" y="4704589"/>
            <a:ext cx="1190489" cy="299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BC28A2C-3F48-4150-918A-C7100F2281B4}"/>
              </a:ext>
            </a:extLst>
          </p:cNvPr>
          <p:cNvSpPr/>
          <p:nvPr/>
        </p:nvSpPr>
        <p:spPr>
          <a:xfrm>
            <a:off x="2291904" y="2744154"/>
            <a:ext cx="1709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1-hop neighbors</a:t>
            </a:r>
          </a:p>
          <a:p>
            <a:r>
              <a:rPr lang="en-US" dirty="0"/>
              <a:t>sum</a:t>
            </a:r>
          </a:p>
        </p:txBody>
      </p:sp>
    </p:spTree>
    <p:extLst>
      <p:ext uri="{BB962C8B-B14F-4D97-AF65-F5344CB8AC3E}">
        <p14:creationId xmlns:p14="http://schemas.microsoft.com/office/powerpoint/2010/main" val="2187681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D5C71-E9C9-421A-A94A-046EE128F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 dirty="0"/>
              <a:t>PATCHY-SAN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51D57-3563-4E84-AD39-444286F0E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optimal graph normalization to partition neighborhoods.</a:t>
            </a:r>
          </a:p>
          <a:p>
            <a:r>
              <a:rPr lang="en-US" dirty="0"/>
              <a:t>Fixed number of receptive field.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42FF4-7D56-4B33-9D23-7F8808142875}"/>
              </a:ext>
            </a:extLst>
          </p:cNvPr>
          <p:cNvSpPr txBox="1"/>
          <p:nvPr/>
        </p:nvSpPr>
        <p:spPr>
          <a:xfrm>
            <a:off x="2231136" y="6213987"/>
            <a:ext cx="712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ICML 2016, Learning Convolutional Neural Networks for 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7F6C3-3AED-4A85-8170-57DA203D4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7973"/>
            <a:ext cx="12192000" cy="20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05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A9B1-6C21-481B-88D8-5AED9A7AA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Weave module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BEBCB3-6F2D-4772-986F-40FDA21464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𝐴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→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x-IV_mathan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</m:e>
                    </m:d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𝑃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→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x-IV_mathan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</m:e>
                    </m:d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𝑃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→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x-IV_mathan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  <m:r>
                          <a:rPr lang="x-IV_mathan"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𝐴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→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x-IV_mathan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BEBCB3-6F2D-4772-986F-40FDA21464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7" t="-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 descr="Ak+l &#10;pk+l &#10;pk &#10;FIGURE 4: Weave module. This module takes matrices &#10;Ak and Pk (containing atom and pair features, respec &#10;and combines A, P P, P A, &#10;A + P operations to yield a new set of atom and pair &#10;features (Ak+l and P k +1 respectively). The output atom &#10;and pair features can be used as input to a subsequent &#10;Weave module, which allows these modules to be stacked &#10;in series to an arbitrary depth. ">
            <a:extLst>
              <a:ext uri="{FF2B5EF4-FFF2-40B4-BE49-F238E27FC236}">
                <a16:creationId xmlns:a16="http://schemas.microsoft.com/office/drawing/2014/main" id="{0F64BA78-5BF3-44D2-A825-0190CF17C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8"/>
          <a:stretch/>
        </p:blipFill>
        <p:spPr bwMode="auto">
          <a:xfrm>
            <a:off x="5842410" y="2504721"/>
            <a:ext cx="4871014" cy="323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26E64-A1B5-40FA-8DBB-0EEE0AFDDBDE}"/>
              </a:ext>
            </a:extLst>
          </p:cNvPr>
          <p:cNvSpPr txBox="1"/>
          <p:nvPr/>
        </p:nvSpPr>
        <p:spPr>
          <a:xfrm>
            <a:off x="2571136" y="6164826"/>
            <a:ext cx="777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CAMD 2016, Molecular graph convolutions moving beyond fingerprints</a:t>
            </a:r>
          </a:p>
        </p:txBody>
      </p:sp>
    </p:spTree>
    <p:extLst>
      <p:ext uri="{BB962C8B-B14F-4D97-AF65-F5344CB8AC3E}">
        <p14:creationId xmlns:p14="http://schemas.microsoft.com/office/powerpoint/2010/main" val="1305352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9BE4-0867-4967-90CB-B61947D6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467997-DABA-42F7-B7D3-786018BB90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point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in the neighborhood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associate a </a:t>
                </a:r>
                <a:r>
                  <a:rPr lang="en-US" b="1" dirty="0"/>
                  <a:t>pseudo-coordinates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Define a </a:t>
                </a:r>
                <a:r>
                  <a:rPr lang="en-US" b="1" dirty="0"/>
                  <a:t>weighting function (kernel)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parametrized by learnable parameters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  <m:e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x-IV_matha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  <m:sup/>
                        <m:e>
                          <m:d>
                            <m:d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x-IV_matha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x-IV_matha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x-IV_matha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d>
                                        <m:dPr>
                                          <m:ctrlPr>
                                            <a:rPr lang="x-IV_matha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x-IV_mathan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x-IV_mathan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x-IV_mathan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467997-DABA-42F7-B7D3-786018BB90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1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2B58012-D30C-47B9-AAF2-1AD04DC59D21}"/>
              </a:ext>
            </a:extLst>
          </p:cNvPr>
          <p:cNvSpPr txBox="1"/>
          <p:nvPr/>
        </p:nvSpPr>
        <p:spPr>
          <a:xfrm>
            <a:off x="1356851" y="6169742"/>
            <a:ext cx="990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CVPR 2017, Geometric deep learning on graphs and manifolds using mixture model CNNs</a:t>
            </a:r>
          </a:p>
        </p:txBody>
      </p:sp>
    </p:spTree>
    <p:extLst>
      <p:ext uri="{BB962C8B-B14F-4D97-AF65-F5344CB8AC3E}">
        <p14:creationId xmlns:p14="http://schemas.microsoft.com/office/powerpoint/2010/main" val="868867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3F0F-6850-4BE7-9D82-C8758295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 dirty="0"/>
              <a:t>Point-net (no graph)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5D024-F723-4A5A-9A36-0A82D2A07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spatial transformer network to do pre-processing</a:t>
            </a:r>
          </a:p>
          <a:p>
            <a:r>
              <a:rPr lang="en-US" dirty="0"/>
              <a:t>Did not use graph structure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BEAEA-05DB-479B-8F0E-887D19D7F141}"/>
              </a:ext>
            </a:extLst>
          </p:cNvPr>
          <p:cNvSpPr txBox="1"/>
          <p:nvPr/>
        </p:nvSpPr>
        <p:spPr>
          <a:xfrm>
            <a:off x="1066800" y="6140244"/>
            <a:ext cx="9886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CVPR 2017, PointNet Deep Learning on Point Sets for 3D Classification and Segmentation</a:t>
            </a:r>
            <a:endParaRPr lang="en-US" dirty="0"/>
          </a:p>
        </p:txBody>
      </p:sp>
      <p:pic>
        <p:nvPicPr>
          <p:cNvPr id="11266" name="Picture 2" descr="Classification Network &#10;input &#10;transform &#10;3x3 &#10;T-Net &#10;form &#10;matrix &#10;multiply &#10;mlp (64,64) &#10;shared &#10;feature &#10;transform &#10;mip &#10;shared &#10;n x 1088 &#10;pool &#10;1024 &#10;nx 1024 &#10;global feature &#10;point features &#10;mlp &#10;k &#10;output scores &#10;64x64 &#10;•r-Net &#10;transform &#10;matrix &#10;multiply &#10;shared &#10;shared &#10;mlp (128,m) &#10;mip &#10;Segmentation Network ">
            <a:extLst>
              <a:ext uri="{FF2B5EF4-FFF2-40B4-BE49-F238E27FC236}">
                <a16:creationId xmlns:a16="http://schemas.microsoft.com/office/drawing/2014/main" id="{50E38174-D056-4284-A29A-3BCF3CF4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19" y="3429000"/>
            <a:ext cx="7020233" cy="260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157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A3D8-79AE-4A80-B518-607B9076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Edge-Conditioned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8447C-9FA2-4592-A84E-07DCC9E1F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Filter weights are conditioned on </a:t>
            </a:r>
            <a:r>
              <a:rPr lang="en-US" b="1" dirty="0"/>
              <a:t>edge labels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549B33-7549-4D0F-8653-45AFF1BED71E}"/>
              </a:ext>
            </a:extLst>
          </p:cNvPr>
          <p:cNvSpPr txBox="1"/>
          <p:nvPr/>
        </p:nvSpPr>
        <p:spPr>
          <a:xfrm>
            <a:off x="1243781" y="6263148"/>
            <a:ext cx="1016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CVPR 2017, Dynamic Edge-Conditioned Filters in Convolutional Neural Networks on Graphs</a:t>
            </a:r>
            <a:endParaRPr lang="en-US" dirty="0"/>
          </a:p>
        </p:txBody>
      </p:sp>
      <p:pic>
        <p:nvPicPr>
          <p:cNvPr id="12290" name="Picture 2" descr="T &#10;L(3, 1) &#10;x/-l(l) &#10;xl-1(2) &#10;xl-1(5) &#10;Filter &#10;generating &#10;network &#10;2 &#10;5 &#10;51 &#10;| 31 &#10;21 &#10;el &#10;11 &#10;(9/11 xl-l(l) &#10;xl(l) &#10;3 &#10;1 &#10;4 &#10;avg ">
            <a:extLst>
              <a:ext uri="{FF2B5EF4-FFF2-40B4-BE49-F238E27FC236}">
                <a16:creationId xmlns:a16="http://schemas.microsoft.com/office/drawing/2014/main" id="{DF3B0B40-5D8A-4B77-A3DC-3D719B72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79" y="3146323"/>
            <a:ext cx="4543910" cy="29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097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E364-9943-49BB-870C-115C3624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E06D-474D-4BBD-9CA8-0D60C62B7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Motivated by graph embedding</a:t>
            </a:r>
          </a:p>
          <a:p>
            <a:r>
              <a:rPr lang="en-US" dirty="0"/>
              <a:t>Sample a fixed-size neighbors, deal with 1-hop neighbors at each layer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9AF52-5443-47D6-9F17-D84FAB2CB9F3}"/>
              </a:ext>
            </a:extLst>
          </p:cNvPr>
          <p:cNvSpPr txBox="1"/>
          <p:nvPr/>
        </p:nvSpPr>
        <p:spPr>
          <a:xfrm>
            <a:off x="2497394" y="6145161"/>
            <a:ext cx="699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NIPS 2017, Inductive Representation Learning on Large Graphs</a:t>
            </a:r>
          </a:p>
        </p:txBody>
      </p:sp>
      <p:pic>
        <p:nvPicPr>
          <p:cNvPr id="13314" name="Picture 2" descr="1. Sample neighborhood &#10;2. Aggregate feature information &#10;from neighbors &#10;label &#10;3. Predict graph context and label &#10;using aggregated information ">
            <a:extLst>
              <a:ext uri="{FF2B5EF4-FFF2-40B4-BE49-F238E27FC236}">
                <a16:creationId xmlns:a16="http://schemas.microsoft.com/office/drawing/2014/main" id="{82A664DD-2817-4917-8B3B-A7EDEA09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02" y="3491088"/>
            <a:ext cx="6769511" cy="261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4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47ED-9DA0-4D8A-9DAD-B543D769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/>
              <a:t>Notation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B8BE38-4048-45CC-95D0-91A94E7FC3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3244" y="2638044"/>
                <a:ext cx="4492932" cy="326320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Adjacency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B8BE38-4048-45CC-95D0-91A94E7FC3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3244" y="2638044"/>
                <a:ext cx="4492932" cy="3263206"/>
              </a:xfrm>
              <a:blipFill>
                <a:blip r:embed="rId2"/>
                <a:stretch>
                  <a:fillRect l="-950" t="-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Rectangle 72">
            <a:extLst>
              <a:ext uri="{FF2B5EF4-FFF2-40B4-BE49-F238E27FC236}">
                <a16:creationId xmlns:a16="http://schemas.microsoft.com/office/drawing/2014/main" id="{CCB44D6C-A194-4C92-A608-1AA2CC599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id="{865762A7-CE84-40FE-9B97-D3C158A3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djacencyMatrix">
            <a:extLst>
              <a:ext uri="{FF2B5EF4-FFF2-40B4-BE49-F238E27FC236}">
                <a16:creationId xmlns:a16="http://schemas.microsoft.com/office/drawing/2014/main" id="{3C8C8927-656B-43D9-B2B2-3E0D90C6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89" y="1860148"/>
            <a:ext cx="4782312" cy="31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218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F6D3-1958-4B18-B471-549DAC81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edges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AA9E11-8A9F-4CFF-9F7D-253835C683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1-hop neighbors</a:t>
                </a:r>
              </a:p>
              <a:p>
                <a:r>
                  <a:rPr lang="en-US" dirty="0"/>
                  <a:t>Consider both vertex and edge weights</a:t>
                </a:r>
              </a:p>
              <a:p>
                <a:r>
                  <a:rPr lang="en-US" dirty="0"/>
                  <a:t>To differentiate between neighbors, incorporate features on the edges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p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x-IV_matha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x-IV_matha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x-IV_matha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x-IV_matha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x-IV_mathan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AA9E11-8A9F-4CFF-9F7D-253835C683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1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61B62FA-88D5-4510-87DB-4294F958C6FE}"/>
              </a:ext>
            </a:extLst>
          </p:cNvPr>
          <p:cNvSpPr txBox="1"/>
          <p:nvPr/>
        </p:nvSpPr>
        <p:spPr>
          <a:xfrm>
            <a:off x="1995948" y="6039993"/>
            <a:ext cx="849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NIPS 2017, Protein Interface Prediction using Graph Convolutional Networks</a:t>
            </a:r>
          </a:p>
        </p:txBody>
      </p:sp>
    </p:spTree>
    <p:extLst>
      <p:ext uri="{BB962C8B-B14F-4D97-AF65-F5344CB8AC3E}">
        <p14:creationId xmlns:p14="http://schemas.microsoft.com/office/powerpoint/2010/main" val="3885254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80B6-7161-4A50-80B1-40CC22A4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8F61DA-A52D-4A2D-89D5-6FB7929D8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limiting to 1-hop. Then the convolution is linear w.r.t. graph Laplacian. Further,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≈2</m:t>
                    </m:r>
                  </m:oMath>
                </a14:m>
                <a:r>
                  <a:rPr lang="en-US" dirty="0"/>
                  <a:t>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x-IV_mathan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x-IV_matha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x-IV_mathan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x-IV_mathan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  <a:p>
                <a:r>
                  <a:rPr lang="en-US" dirty="0"/>
                  <a:t>Use the renormalization trick: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x-IV_mathan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x-IV_mathan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acc>
                        <m:accPr>
                          <m:chr m:val="̃"/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p>
                        <m:sSup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8F61DA-A52D-4A2D-89D5-6FB7929D8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1179" r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90D41FD-CC64-4386-BF6B-857F3987AC85}"/>
              </a:ext>
            </a:extLst>
          </p:cNvPr>
          <p:cNvSpPr txBox="1"/>
          <p:nvPr/>
        </p:nvSpPr>
        <p:spPr>
          <a:xfrm>
            <a:off x="1499419" y="6125496"/>
            <a:ext cx="867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ICLR 2017, Semi-Supervised Classification with Graph Convolutional Networks</a:t>
            </a:r>
          </a:p>
        </p:txBody>
      </p:sp>
    </p:spTree>
    <p:extLst>
      <p:ext uri="{BB962C8B-B14F-4D97-AF65-F5344CB8AC3E}">
        <p14:creationId xmlns:p14="http://schemas.microsoft.com/office/powerpoint/2010/main" val="2811260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62AF-6890-4BC2-9E8A-75BBC218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93ABEB-431E-4A9B-AC94-17755F92CB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First do a shared fc (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) along the channel to suppress signals into one channel, then use many different sets of spectral conv parameters to produce multiple output channels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93ABEB-431E-4A9B-AC94-17755F92CB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1179" r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C06B777-7467-4CD7-9181-A0BE200E5655}"/>
              </a:ext>
            </a:extLst>
          </p:cNvPr>
          <p:cNvSpPr txBox="1"/>
          <p:nvPr/>
        </p:nvSpPr>
        <p:spPr>
          <a:xfrm>
            <a:off x="2332942" y="6125497"/>
            <a:ext cx="762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ICML 2017, Graph-based Isometry Invariant Representation Learning</a:t>
            </a:r>
          </a:p>
        </p:txBody>
      </p:sp>
      <p:pic>
        <p:nvPicPr>
          <p:cNvPr id="14338" name="Picture 2" descr="max &#10;max &#10;ΖΙ&lt;Ι &#10;Flkl (α) &#10;max &#10;ΥΙ&lt;Ι-1 ">
            <a:extLst>
              <a:ext uri="{FF2B5EF4-FFF2-40B4-BE49-F238E27FC236}">
                <a16:creationId xmlns:a16="http://schemas.microsoft.com/office/drawing/2014/main" id="{C06FBA11-E5E3-4FD0-875C-05C2FB6EE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84" y="3546761"/>
            <a:ext cx="6204155" cy="219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D55D9-06B2-46A3-B6F5-C4242BFD7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292" y="3750210"/>
            <a:ext cx="3173514" cy="179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03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0AC6-E809-4B77-8002-DE61B9FF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pooling</a:t>
            </a:r>
          </a:p>
        </p:txBody>
      </p:sp>
      <p:pic>
        <p:nvPicPr>
          <p:cNvPr id="15362" name="Picture 2" descr="layer 1 &#10;U Nil &#10;layer 2 • &#10;layer I ">
            <a:extLst>
              <a:ext uri="{FF2B5EF4-FFF2-40B4-BE49-F238E27FC236}">
                <a16:creationId xmlns:a16="http://schemas.microsoft.com/office/drawing/2014/main" id="{27F3A37A-D13C-4D18-96C4-C95783FD90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14" y="2638425"/>
            <a:ext cx="5658973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A94612-9843-48B3-B99C-ECD62612EE6B}"/>
              </a:ext>
            </a:extLst>
          </p:cNvPr>
          <p:cNvSpPr txBox="1"/>
          <p:nvPr/>
        </p:nvSpPr>
        <p:spPr>
          <a:xfrm>
            <a:off x="2332942" y="6125497"/>
            <a:ext cx="762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ICML 2017, Graph-based Isometry Invariant Representation Learning</a:t>
            </a:r>
          </a:p>
        </p:txBody>
      </p:sp>
    </p:spTree>
    <p:extLst>
      <p:ext uri="{BB962C8B-B14F-4D97-AF65-F5344CB8AC3E}">
        <p14:creationId xmlns:p14="http://schemas.microsoft.com/office/powerpoint/2010/main" val="2049368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95F1-FCCE-49D7-8A40-9CB9CE260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77F42-807F-4DD9-9909-584D5B7F5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groups of weights by direction and edge labels</a:t>
            </a:r>
          </a:p>
          <a:p>
            <a:endParaRPr lang="en-US" dirty="0"/>
          </a:p>
        </p:txBody>
      </p:sp>
      <p:pic>
        <p:nvPicPr>
          <p:cNvPr id="16386" name="Picture 2" descr=", 丶 一 一 (Y 一 f) Ⅱ 冖 一 一 0 ">
            <a:extLst>
              <a:ext uri="{FF2B5EF4-FFF2-40B4-BE49-F238E27FC236}">
                <a16:creationId xmlns:a16="http://schemas.microsoft.com/office/drawing/2014/main" id="{3EB90BDB-924B-4DEE-B6F4-CF4AF65A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55" y="3086492"/>
            <a:ext cx="5122607" cy="6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equa &#10;SBJ &#10;make.01 &#10;makes &#10;ROOT &#10;and &#10;COORD &#10;repair.01 &#10;repairs &#10;CONJ &#10;OBJ &#10;jet &#10;engine.01 &#10;engines. &#10;NMOD ">
            <a:extLst>
              <a:ext uri="{FF2B5EF4-FFF2-40B4-BE49-F238E27FC236}">
                <a16:creationId xmlns:a16="http://schemas.microsoft.com/office/drawing/2014/main" id="{4E17E2FE-E838-4855-A29C-896674393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55" y="3771508"/>
            <a:ext cx="5284880" cy="230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D3F6DF-EA00-4033-BDB8-4FDD347A27C0}"/>
              </a:ext>
            </a:extLst>
          </p:cNvPr>
          <p:cNvSpPr txBox="1"/>
          <p:nvPr/>
        </p:nvSpPr>
        <p:spPr>
          <a:xfrm>
            <a:off x="702728" y="6282814"/>
            <a:ext cx="107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EMNLP 2017, Encoding Sentences with Graph Convolutional Networks for Semantic Role Labeling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035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630E-B414-42E3-A468-E5BD038F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9D5AB-C814-4862-93BB-4D2D1B648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1-hop neighbors</a:t>
            </a:r>
          </a:p>
          <a:p>
            <a:r>
              <a:rPr lang="en-US" dirty="0"/>
              <a:t>Fc for channels first</a:t>
            </a:r>
          </a:p>
          <a:p>
            <a:r>
              <a:rPr lang="en-US" dirty="0"/>
              <a:t>Concatenate multi-head attention results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20D87-BAC2-416C-A368-D40B82BF41D9}"/>
              </a:ext>
            </a:extLst>
          </p:cNvPr>
          <p:cNvSpPr txBox="1"/>
          <p:nvPr/>
        </p:nvSpPr>
        <p:spPr>
          <a:xfrm>
            <a:off x="3687097" y="6154993"/>
            <a:ext cx="430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ICLR 2018, Graph Attention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33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9621-32D2-445E-AEC0-564E09CA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</a:t>
            </a:r>
            <a:r>
              <a:rPr lang="en-US" dirty="0" err="1"/>
              <a:t>Gcn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8E104-08D7-415C-BC5A-D164D480B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Importance sampling a subset of nodes at each layer.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8F63C-ADF5-48EC-8E4F-C5760643C926}"/>
              </a:ext>
            </a:extLst>
          </p:cNvPr>
          <p:cNvSpPr txBox="1"/>
          <p:nvPr/>
        </p:nvSpPr>
        <p:spPr>
          <a:xfrm>
            <a:off x="755211" y="6120581"/>
            <a:ext cx="1068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ICLR 2018, FastGCN Fast Learning with Graph Convolutional Networks via Importance Sampling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5F125-772D-425C-94D6-ADA686F0A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278" y="3136662"/>
            <a:ext cx="3285444" cy="27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96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CB00A-48A7-4A21-8BCC-193E1729C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FeaStNet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303D2-B8A4-41F8-80BA-781A8C994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EB12C-DED1-43F9-B25A-E052917D53DB}"/>
              </a:ext>
            </a:extLst>
          </p:cNvPr>
          <p:cNvSpPr txBox="1"/>
          <p:nvPr/>
        </p:nvSpPr>
        <p:spPr>
          <a:xfrm>
            <a:off x="1892709" y="6091084"/>
            <a:ext cx="896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CVPR 2018, FeaStNet Feature-Steered Graph Convolutions for 3D Shape Analysis</a:t>
            </a:r>
          </a:p>
        </p:txBody>
      </p:sp>
      <p:pic>
        <p:nvPicPr>
          <p:cNvPr id="17410" name="Picture 2" descr="Instead of assigning each neighbor j of a node i to a sin- &#10;gle weight matrix, we use a soft-assignment x,) of &#10;the j-th neighbor across all the M weight matrices. Given &#10;these soft-assignments, we generalize Eq. (1) and define the &#10;function that maps the features from one layer to the next as &#10;qrn (Xi, xj)WmXJ , &#10;(2) &#10;where qrn (Xi , x, ) is the assignment ofxj to the m-th weight &#10;matrix, and is the set of neighbors of i (including i), and &#10;its cardinal. &#10;We define the weights using a soft-max over a linear &#10;transformation of the local feature vectors as &#10;exp V X &#10;m j + C--rn ) &#10;with &#10;1, and um, vrn and &#10;are the parameters of the linear transformation. &#10;(3) &#10;c &#10;The ">
            <a:extLst>
              <a:ext uri="{FF2B5EF4-FFF2-40B4-BE49-F238E27FC236}">
                <a16:creationId xmlns:a16="http://schemas.microsoft.com/office/drawing/2014/main" id="{325859D4-EF46-4D31-8847-588DC98E8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t="-17644" r="-671" b="53199"/>
          <a:stretch/>
        </p:blipFill>
        <p:spPr bwMode="auto">
          <a:xfrm>
            <a:off x="2231136" y="1219200"/>
            <a:ext cx="73247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98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8200-278A-4533-955D-09AB5B12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ST-GCN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57F30-D60B-4D70-9C84-BE0747B33B1E}"/>
              </a:ext>
            </a:extLst>
          </p:cNvPr>
          <p:cNvSpPr txBox="1"/>
          <p:nvPr/>
        </p:nvSpPr>
        <p:spPr>
          <a:xfrm>
            <a:off x="177621" y="6224659"/>
            <a:ext cx="1201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2018, Spatial Temporal Graph Convolutional Networks (ST-GCN) for Skeleton-Based Action Recognition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16EF8-5C8A-4EE2-8F03-11C97AC11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Partition neighbors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8B6FFF3-3AF1-420E-9200-BF2C01B2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438" y="3136569"/>
            <a:ext cx="7731125" cy="210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CBD0-650A-4568-B6E1-0E70B5B59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Spatio-Temporal Graph 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69BF93-6C48-4FF1-AC35-74C71FE67A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Construct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-neighbor receptive field by a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-order polynomial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69BF93-6C48-4FF1-AC35-74C71FE67A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1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DA2B3A5-E71E-4098-9B9C-CE55BF0BD2EC}"/>
              </a:ext>
            </a:extLst>
          </p:cNvPr>
          <p:cNvSpPr txBox="1"/>
          <p:nvPr/>
        </p:nvSpPr>
        <p:spPr>
          <a:xfrm>
            <a:off x="1729212" y="6224659"/>
            <a:ext cx="960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2018, Spatio-Temporal Graph Convolution for Skeleton Based Action Recognition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43D8D-D874-4FD8-9C08-3FE952C81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60" y="3576964"/>
            <a:ext cx="3981479" cy="97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FCB8-C0FB-4245-8630-36739757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on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FD20A-E17C-4DD1-9BA9-731330650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26943-6CE0-4F3C-91E4-487A494E1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38" y="2638044"/>
            <a:ext cx="3750577" cy="2990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EF1EF-08C6-4220-A671-864BEA192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15" y="2641824"/>
            <a:ext cx="2790542" cy="2986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54A6C-397F-42AA-A47A-9A00AFBD6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557" y="2638044"/>
            <a:ext cx="3237943" cy="2986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C22F09-7104-4EF6-8A44-602E2E5CBA6C}"/>
              </a:ext>
            </a:extLst>
          </p:cNvPr>
          <p:cNvSpPr txBox="1"/>
          <p:nvPr/>
        </p:nvSpPr>
        <p:spPr>
          <a:xfrm>
            <a:off x="8672051" y="5105204"/>
            <a:ext cx="119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228990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AE069-0220-4C1E-9682-885D9726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73FDA-D6A5-48E0-B198-64C2D73AC3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Fc on channel</a:t>
                </a:r>
              </a:p>
              <a:p>
                <a:r>
                  <a:rPr lang="en-US" dirty="0"/>
                  <a:t>Parametrize Laplacian in a residual fashion and learn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73FDA-D6A5-48E0-B198-64C2D73AC3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1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B676EA4-B748-45B7-9BC5-988E75909252}"/>
              </a:ext>
            </a:extLst>
          </p:cNvPr>
          <p:cNvSpPr txBox="1"/>
          <p:nvPr/>
        </p:nvSpPr>
        <p:spPr>
          <a:xfrm>
            <a:off x="2767620" y="6224659"/>
            <a:ext cx="665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2018, Adaptive Graph Convolutional Neural Networks</a:t>
            </a:r>
            <a:endParaRPr lang="en-US" dirty="0"/>
          </a:p>
        </p:txBody>
      </p:sp>
      <p:pic>
        <p:nvPicPr>
          <p:cNvPr id="2050" name="Picture 2" descr="Machine generated alternative text:&#10;L a lures ">
            <a:extLst>
              <a:ext uri="{FF2B5EF4-FFF2-40B4-BE49-F238E27FC236}">
                <a16:creationId xmlns:a16="http://schemas.microsoft.com/office/drawing/2014/main" id="{0114899F-ECC3-4024-B07E-CD454EBE5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55" y="3822308"/>
            <a:ext cx="2131290" cy="4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480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9E8B-5714-4585-AE4B-65358588E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Argument-aware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EB3BE-D951-4274-ABA9-DD0655A72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Directed dependent parse tree</a:t>
            </a:r>
          </a:p>
          <a:p>
            <a:r>
              <a:rPr lang="en-US" dirty="0"/>
              <a:t>Partition neighbors according to direction and learn weights for edges</a:t>
            </a:r>
          </a:p>
          <a:p>
            <a:endParaRPr lang="en-US" dirty="0"/>
          </a:p>
        </p:txBody>
      </p:sp>
      <p:pic>
        <p:nvPicPr>
          <p:cNvPr id="3074" name="Picture 2" descr="(a'n)0dK1 ; ">
            <a:extLst>
              <a:ext uri="{FF2B5EF4-FFF2-40B4-BE49-F238E27FC236}">
                <a16:creationId xmlns:a16="http://schemas.microsoft.com/office/drawing/2014/main" id="{DE2141C0-0C99-43CF-B204-999119C1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361" y="3558024"/>
            <a:ext cx="4739277" cy="57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k+l ">
            <a:extLst>
              <a:ext uri="{FF2B5EF4-FFF2-40B4-BE49-F238E27FC236}">
                <a16:creationId xmlns:a16="http://schemas.microsoft.com/office/drawing/2014/main" id="{D26D8453-7E26-4298-A3BA-D7D116099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85" y="4215791"/>
            <a:ext cx="6368629" cy="11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F5825A-B4D3-4C41-ADFB-F5D8BCEC132B}"/>
              </a:ext>
            </a:extLst>
          </p:cNvPr>
          <p:cNvSpPr txBox="1"/>
          <p:nvPr/>
        </p:nvSpPr>
        <p:spPr>
          <a:xfrm>
            <a:off x="915606" y="6147303"/>
            <a:ext cx="1036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2018, Graph Convolutional Networks with Argument-Aware Pooling for Event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225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CDA13-1456-4E0D-8487-916A5506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81475-8805-4599-B69E-A423A74F9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/>
          <a:lstStyle/>
          <a:p>
            <a:r>
              <a:rPr lang="en-US" dirty="0"/>
              <a:t>Concat multiple conv as output</a:t>
            </a:r>
          </a:p>
          <a:p>
            <a:r>
              <a:rPr lang="en-US" dirty="0"/>
              <a:t>Connect it to Weisfeiler-Lehman subtree kernel as continuous color</a:t>
            </a:r>
          </a:p>
          <a:p>
            <a:r>
              <a:rPr lang="en-US" dirty="0"/>
              <a:t>Sort and pool</a:t>
            </a:r>
          </a:p>
          <a:p>
            <a:endParaRPr lang="en-US" dirty="0"/>
          </a:p>
        </p:txBody>
      </p:sp>
      <p:pic>
        <p:nvPicPr>
          <p:cNvPr id="4098" name="Picture 2" descr="Input graph &#10;Graph convolution layers &#10;SortPooling &#10;Poolillk &#10;Sort &#10;0 01 &#10;Sort vertices using the last &#10;layer's colors and pool &#10;I-D convolution &#10;Dense layers &#10;Substructure feature extraction in terms of &#10;continuous WL colors using graph convolution &#10;Concatenate WL colors &#10;from all iterations &#10;Train CNNs on sorted &#10;representations and predict ">
            <a:extLst>
              <a:ext uri="{FF2B5EF4-FFF2-40B4-BE49-F238E27FC236}">
                <a16:creationId xmlns:a16="http://schemas.microsoft.com/office/drawing/2014/main" id="{B5E988A7-B694-445A-A796-BF8044D9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67" y="3884773"/>
            <a:ext cx="8308063" cy="20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43A31-BC19-4CC3-9527-06A9646347FA}"/>
              </a:ext>
            </a:extLst>
          </p:cNvPr>
          <p:cNvSpPr txBox="1"/>
          <p:nvPr/>
        </p:nvSpPr>
        <p:spPr>
          <a:xfrm>
            <a:off x="1737658" y="6224659"/>
            <a:ext cx="871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2018, An End-to-End Deep Learning Architecture for Graph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09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CE91-8925-48D0-B468-5029CDCDC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graph conv layer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AEFAC-E7B1-4D40-990C-CFBDA0A1B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 graphs to enable traditional conv</a:t>
            </a:r>
          </a:p>
          <a:p>
            <a:r>
              <a:rPr lang="en-US" dirty="0"/>
              <a:t>Selects a fixed number of neighboring nodes based on value ranking to transform graph into 1-D format, thereby enabling regular convolution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D40DD-C469-4EF5-962C-D3BD26258BF9}"/>
              </a:ext>
            </a:extLst>
          </p:cNvPr>
          <p:cNvSpPr txBox="1"/>
          <p:nvPr/>
        </p:nvSpPr>
        <p:spPr>
          <a:xfrm>
            <a:off x="2556220" y="6288033"/>
            <a:ext cx="722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KDD 2018, Large-Scale Learnable Graph Convolutional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5A80C-954C-4C12-B224-3530D1012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138" y="3795879"/>
            <a:ext cx="7654579" cy="22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91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5799B-1504-43C3-91E9-56A83D5D7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7F02-5E10-43E1-A0F8-911E69CCE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small convolutional subnetwork to compute a soft gate at each attention head to control its importance.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328C7-E588-45CB-9649-2E3548965C96}"/>
              </a:ext>
            </a:extLst>
          </p:cNvPr>
          <p:cNvSpPr txBox="1"/>
          <p:nvPr/>
        </p:nvSpPr>
        <p:spPr>
          <a:xfrm>
            <a:off x="1249379" y="6224659"/>
            <a:ext cx="1038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UAI 2018, GaAN Gated Attention Networks for Learning on Large and Spatiotemporal Graphs</a:t>
            </a:r>
            <a:endParaRPr lang="en-US" dirty="0"/>
          </a:p>
        </p:txBody>
      </p:sp>
      <p:pic>
        <p:nvPicPr>
          <p:cNvPr id="5122" name="Picture 2" descr="冖 1 一 &#10;冖 K) &#10;jeMt ">
            <a:extLst>
              <a:ext uri="{FF2B5EF4-FFF2-40B4-BE49-F238E27FC236}">
                <a16:creationId xmlns:a16="http://schemas.microsoft.com/office/drawing/2014/main" id="{4C133B46-31AD-447F-9D54-4958B204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40" y="3654955"/>
            <a:ext cx="5404919" cy="14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8327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600C-1E56-4EB1-B849-35C98951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06D23-2CD1-4CE1-BFFC-4A4F28327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06AD0-F1C2-476F-85B8-B015F2C368E9}"/>
              </a:ext>
            </a:extLst>
          </p:cNvPr>
          <p:cNvSpPr txBox="1"/>
          <p:nvPr/>
        </p:nvSpPr>
        <p:spPr>
          <a:xfrm>
            <a:off x="1959162" y="6224659"/>
            <a:ext cx="827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ESWC 2018, Modeling Relational Data with Graph Convolutional Networks</a:t>
            </a:r>
            <a:endParaRPr lang="en-US" dirty="0"/>
          </a:p>
        </p:txBody>
      </p:sp>
      <p:pic>
        <p:nvPicPr>
          <p:cNvPr id="6146" name="Picture 2" descr="h (1+1) &#10;Ci,r ">
            <a:extLst>
              <a:ext uri="{FF2B5EF4-FFF2-40B4-BE49-F238E27FC236}">
                <a16:creationId xmlns:a16="http://schemas.microsoft.com/office/drawing/2014/main" id="{1A505BF7-F519-4226-AA1E-23F918F4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37" y="3224288"/>
            <a:ext cx="6290225" cy="12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986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2C46-51E0-4223-BCFF-51B5DCD0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D8CFC-A7B6-4E51-944E-A98FCFDF3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Approximates spectral filter by rational function, i.e., Padé approximator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8B804-0AAE-4179-81B5-BE04E035465A}"/>
              </a:ext>
            </a:extLst>
          </p:cNvPr>
          <p:cNvSpPr txBox="1"/>
          <p:nvPr/>
        </p:nvSpPr>
        <p:spPr>
          <a:xfrm>
            <a:off x="497941" y="6224659"/>
            <a:ext cx="113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ICDM 2018, Rational Neural Networks for Approximating Jump Discontinuities of Graph Conv Operator</a:t>
            </a:r>
            <a:endParaRPr lang="en-US" dirty="0"/>
          </a:p>
        </p:txBody>
      </p:sp>
      <p:pic>
        <p:nvPicPr>
          <p:cNvPr id="7170" name="Picture 2" descr="U % lJT ">
            <a:extLst>
              <a:ext uri="{FF2B5EF4-FFF2-40B4-BE49-F238E27FC236}">
                <a16:creationId xmlns:a16="http://schemas.microsoft.com/office/drawing/2014/main" id="{B930807B-5DE1-42C1-B067-9D0FFCDDD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25" y="3996729"/>
            <a:ext cx="2951147" cy="203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F6877-D774-4E77-A0A2-FD5688654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4846"/>
          <a:stretch/>
        </p:blipFill>
        <p:spPr>
          <a:xfrm>
            <a:off x="3861775" y="3063860"/>
            <a:ext cx="4468449" cy="7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37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B6894-74FA-44CC-AC1E-CD672DE4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C46AC-8B0F-4084-AFC2-53EEA422D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Positive and negative links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B044DE-F4A4-43E4-A542-EEAFC1740639}"/>
              </a:ext>
            </a:extLst>
          </p:cNvPr>
          <p:cNvSpPr txBox="1"/>
          <p:nvPr/>
        </p:nvSpPr>
        <p:spPr>
          <a:xfrm>
            <a:off x="3316104" y="6224659"/>
            <a:ext cx="555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ICDM 2018, Signed Graph Convolutional Network</a:t>
            </a:r>
            <a:endParaRPr lang="en-US" dirty="0"/>
          </a:p>
        </p:txBody>
      </p:sp>
      <p:pic>
        <p:nvPicPr>
          <p:cNvPr id="8194" name="Picture 2" descr="Signed Network &#10;Positive Link &#10;Negative Link &#10;Suggested &#10;T-riends&quot; &#10;O &#10;Friend&quot; &#10;B(l) &#10;B(2) &#10;Suggested &#10;Enemies&quot; &#10;Ui(l) O &#10;O &#10;'Enemy&quot; &#10;Aggregators ">
            <a:extLst>
              <a:ext uri="{FF2B5EF4-FFF2-40B4-BE49-F238E27FC236}">
                <a16:creationId xmlns:a16="http://schemas.microsoft.com/office/drawing/2014/main" id="{CBCA2932-1EC8-43F8-AB7D-055908A6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32" y="3126211"/>
            <a:ext cx="4028336" cy="285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06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08E5-D209-4EE1-A64D-FD279E504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46BF5-8880-4D0E-A043-97374017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AF3306-2C67-455E-B1B2-F321C8714A53}"/>
              </a:ext>
            </a:extLst>
          </p:cNvPr>
          <p:cNvSpPr txBox="1"/>
          <p:nvPr/>
        </p:nvSpPr>
        <p:spPr>
          <a:xfrm>
            <a:off x="2496296" y="6224659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2019, Graph Convolutional Networks for Text Classification</a:t>
            </a:r>
            <a:endParaRPr lang="en-US" dirty="0"/>
          </a:p>
        </p:txBody>
      </p:sp>
      <p:pic>
        <p:nvPicPr>
          <p:cNvPr id="9218" name="Picture 2" descr="2 &#10;cardiac &#10;Doppler &#10;carcinoma &#10;T-cell &#10;0219 &#10;0226 &#10;Word Document Graph &#10;03754 &#10;6 &#10;sarcoma &#10;Hidden Layers &#10;0276 &#10;(03 &#10;03 &#10;(024) &#10;R (cardi ac) &#10;R(03754) . &#10;R(061) &#10;R (Doppler) &#10;R(sarcoma) &#10;(042 &#10;R(carcinoma) &#10;R (T-cel\) &#10;R(0219) &#10;R(0226) &#10;R(0276) &#10;Word Document Representation &#10;CVD &#10;Neo &#10;Resp &#10;Immun &#10;Document Class ">
            <a:extLst>
              <a:ext uri="{FF2B5EF4-FFF2-40B4-BE49-F238E27FC236}">
                <a16:creationId xmlns:a16="http://schemas.microsoft.com/office/drawing/2014/main" id="{A820A1F5-8F42-439E-BDBE-5DFB399C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63" y="2824681"/>
            <a:ext cx="6688852" cy="266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MI(i, j) &#10;TF-IDEJ &#10;1 &#10;i, j are words, PMI(i,j) &gt; 0 &#10;i is document, j is word &#10;otherwise ">
            <a:extLst>
              <a:ext uri="{FF2B5EF4-FFF2-40B4-BE49-F238E27FC236}">
                <a16:creationId xmlns:a16="http://schemas.microsoft.com/office/drawing/2014/main" id="{3C9CDA8B-4101-4F92-BD1F-D0AC312E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1" y="3834750"/>
            <a:ext cx="4742529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294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7B82E-450B-4AA2-9082-EC883EF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A3B1C-C902-4AE5-82F6-A5BDF2B9E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logic rules to measure neighboring relations' usefulness</a:t>
            </a:r>
          </a:p>
          <a:p>
            <a:r>
              <a:rPr lang="en-US" dirty="0"/>
              <a:t>Also use attention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ADD76-CF77-4599-B75B-C95E1196F1DA}"/>
              </a:ext>
            </a:extLst>
          </p:cNvPr>
          <p:cNvSpPr txBox="1"/>
          <p:nvPr/>
        </p:nvSpPr>
        <p:spPr>
          <a:xfrm>
            <a:off x="416459" y="6224659"/>
            <a:ext cx="115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2019, Logic Attention Based Neighborhood Aggregation for Inductive Knowledge Graph Embedding</a:t>
            </a:r>
            <a:endParaRPr lang="en-US" dirty="0"/>
          </a:p>
        </p:txBody>
      </p:sp>
      <p:pic>
        <p:nvPicPr>
          <p:cNvPr id="10242" name="Picture 2" descr="Tr(elJ) ">
            <a:extLst>
              <a:ext uri="{FF2B5EF4-FFF2-40B4-BE49-F238E27FC236}">
                <a16:creationId xmlns:a16="http://schemas.microsoft.com/office/drawing/2014/main" id="{DC2D9E7E-D456-440C-81FB-8B055613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69" y="3599539"/>
            <a:ext cx="3246026" cy="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( Logic &#10;. li Qjli,q ">
            <a:extLst>
              <a:ext uri="{FF2B5EF4-FFF2-40B4-BE49-F238E27FC236}">
                <a16:creationId xmlns:a16="http://schemas.microsoft.com/office/drawing/2014/main" id="{7181CD0D-6551-49C9-B9BD-13403261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65" y="4590516"/>
            <a:ext cx="5044270" cy="8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13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FED1A-D71E-4CF6-B248-B6B9C1BA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Per-graph prediction</a:t>
            </a:r>
          </a:p>
        </p:txBody>
      </p:sp>
      <p:pic>
        <p:nvPicPr>
          <p:cNvPr id="2050" name="Picture 2" descr="https://github.com/yysijie/st-gcn/raw/master/resource/info/S001C001P001R001A051_w.gif">
            <a:extLst>
              <a:ext uri="{FF2B5EF4-FFF2-40B4-BE49-F238E27FC236}">
                <a16:creationId xmlns:a16="http://schemas.microsoft.com/office/drawing/2014/main" id="{D93B19A5-8E6D-49FF-8940-51E304226D04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09" y="2842392"/>
            <a:ext cx="2368347" cy="236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D170EF-6816-422C-B844-DE234A005F0C}"/>
              </a:ext>
            </a:extLst>
          </p:cNvPr>
          <p:cNvSpPr txBox="1"/>
          <p:nvPr/>
        </p:nvSpPr>
        <p:spPr>
          <a:xfrm>
            <a:off x="2569746" y="5338916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 other person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751CDA-92DE-49A0-BE65-F53B4CCE9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552" y="2842392"/>
            <a:ext cx="2224203" cy="2865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F14D49-0AB2-49CD-97BB-7C0BF421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851" y="2842393"/>
            <a:ext cx="2185555" cy="2423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8F362-5CD0-4F3C-AF3D-54B31F65C421}"/>
              </a:ext>
            </a:extLst>
          </p:cNvPr>
          <p:cNvSpPr txBox="1"/>
          <p:nvPr/>
        </p:nvSpPr>
        <p:spPr>
          <a:xfrm>
            <a:off x="7974642" y="5338916"/>
            <a:ext cx="186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Molecular Activity</a:t>
            </a:r>
          </a:p>
        </p:txBody>
      </p:sp>
    </p:spTree>
    <p:extLst>
      <p:ext uri="{BB962C8B-B14F-4D97-AF65-F5344CB8AC3E}">
        <p14:creationId xmlns:p14="http://schemas.microsoft.com/office/powerpoint/2010/main" val="20258622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F3A46-9F3B-4AE3-BC9A-EEE4DF67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Genie-Path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45A19-EAE4-4E8E-BC8B-1D16692C3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6F0D4-68A5-49AD-A00F-F91D9D3911AB}"/>
              </a:ext>
            </a:extLst>
          </p:cNvPr>
          <p:cNvSpPr txBox="1"/>
          <p:nvPr/>
        </p:nvSpPr>
        <p:spPr>
          <a:xfrm>
            <a:off x="1800433" y="6328372"/>
            <a:ext cx="859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2019, GeniePath Graph Neural Networks with Adaptive Receptive Paths</a:t>
            </a:r>
            <a:endParaRPr lang="en-US" dirty="0"/>
          </a:p>
        </p:txBody>
      </p:sp>
      <p:pic>
        <p:nvPicPr>
          <p:cNvPr id="11266" name="Picture 2" descr="Adaptive Receptive &#10;Paths &#10;TARGET NODE ">
            <a:extLst>
              <a:ext uri="{FF2B5EF4-FFF2-40B4-BE49-F238E27FC236}">
                <a16:creationId xmlns:a16="http://schemas.microsoft.com/office/drawing/2014/main" id="{462B1E82-17CD-4501-9841-4FFCDFBF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1" y="2605582"/>
            <a:ext cx="3388296" cy="316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daptive i &#10;: breadth • &#10;?Adaptive &#10;depth &#10;tanh &#10;Oi &#10;tanh ">
            <a:extLst>
              <a:ext uri="{FF2B5EF4-FFF2-40B4-BE49-F238E27FC236}">
                <a16:creationId xmlns:a16="http://schemas.microsoft.com/office/drawing/2014/main" id="{569748B7-5236-4EE2-98C1-AE0280B8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99" y="2874406"/>
            <a:ext cx="7855390" cy="288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201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AB54-E124-4A1A-A788-541A5C76E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089F0-563E-4C26-B76E-22CA77B5A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96CCE-0855-488E-B6A3-D437229F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083" y="2550866"/>
            <a:ext cx="8099834" cy="3189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AA09DB-0FEF-49F3-8B3B-DADBAC34E514}"/>
              </a:ext>
            </a:extLst>
          </p:cNvPr>
          <p:cNvSpPr txBox="1"/>
          <p:nvPr/>
        </p:nvSpPr>
        <p:spPr>
          <a:xfrm>
            <a:off x="3747183" y="6137481"/>
            <a:ext cx="469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2019, Hypergraph Neural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065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7DFA-66E0-4B61-A517-32B36E36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Hyper-GCN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5C5F7-DD0D-447D-8A43-87889F53C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89DE0-8308-4492-BA18-BBB6AFABE988}"/>
              </a:ext>
            </a:extLst>
          </p:cNvPr>
          <p:cNvSpPr txBox="1"/>
          <p:nvPr/>
        </p:nvSpPr>
        <p:spPr>
          <a:xfrm>
            <a:off x="853186" y="6224659"/>
            <a:ext cx="1048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AAAI 2019, HyperGCN Hypergraph Convolutional Networks for Semi-Supervised Classification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C1BC4-FD38-4259-9B65-25EB92DB0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664" y="2757297"/>
            <a:ext cx="8410669" cy="250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92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8649-3F2C-4A91-ACAB-E0E1C0CB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Per-node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A8372-6493-43F4-A677-B60E0003D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E12FB2-3A7D-4879-AF48-A8B122C5410E}"/>
              </a:ext>
            </a:extLst>
          </p:cNvPr>
          <p:cNvGrpSpPr/>
          <p:nvPr/>
        </p:nvGrpSpPr>
        <p:grpSpPr>
          <a:xfrm>
            <a:off x="1444506" y="2613316"/>
            <a:ext cx="9302988" cy="3101986"/>
            <a:chOff x="2231136" y="2638040"/>
            <a:chExt cx="9302988" cy="31019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C95A9C-BF25-421C-A6D9-02F3E513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1136" y="2638043"/>
              <a:ext cx="2567538" cy="31019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E78396-D753-4DF6-B999-1CA159605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8674" y="2638042"/>
              <a:ext cx="3585147" cy="31019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A1EA7A-A394-4BF2-82BF-0DE8689F8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1" y="2638040"/>
              <a:ext cx="3150303" cy="3101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346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4865E-D4ED-4141-9671-837662FC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0D35F-58AD-44DF-B25F-2D26B233E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5E8F2-0B36-44F5-BDDA-B9F331CD5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884" y="3036646"/>
            <a:ext cx="6061587" cy="1896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811FFA-51E9-4457-904E-5A5C4B54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23" y="3036646"/>
            <a:ext cx="5429786" cy="18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3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EC5A-8898-4485-8013-936788F7C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A15CC-8E4B-4129-B38D-8BCCC0691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Sequa &#10;SBJ &#10;make.01 &#10;makes &#10;ROOT &#10;and &#10;COORD &#10;repair.01 &#10;repairs &#10;CONJ &#10;OBJ &#10;jet &#10;engine.01 &#10;engines. &#10;NMOD ">
            <a:extLst>
              <a:ext uri="{FF2B5EF4-FFF2-40B4-BE49-F238E27FC236}">
                <a16:creationId xmlns:a16="http://schemas.microsoft.com/office/drawing/2014/main" id="{92071578-CA25-4033-872C-42CCC384F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84" y="2583297"/>
            <a:ext cx="7360232" cy="321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B91794-4841-42D5-9683-0DAC2772CC02}"/>
              </a:ext>
            </a:extLst>
          </p:cNvPr>
          <p:cNvSpPr txBox="1"/>
          <p:nvPr/>
        </p:nvSpPr>
        <p:spPr>
          <a:xfrm>
            <a:off x="639097" y="6224658"/>
            <a:ext cx="107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EMNLP 2017, Encoding Sentences with Graph Convolutional Networks for Semantic Role Labeling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8477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294</TotalTime>
  <Words>1303</Words>
  <Application>Microsoft Office PowerPoint</Application>
  <PresentationFormat>Widescreen</PresentationFormat>
  <Paragraphs>208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Parcel</vt:lpstr>
      <vt:lpstr>A brief introduction to graph convolution</vt:lpstr>
      <vt:lpstr>Contents</vt:lpstr>
      <vt:lpstr>Introduction</vt:lpstr>
      <vt:lpstr>Notation</vt:lpstr>
      <vt:lpstr>Data on graph</vt:lpstr>
      <vt:lpstr>Per-graph prediction</vt:lpstr>
      <vt:lpstr>Per-node prediction</vt:lpstr>
      <vt:lpstr>Generation</vt:lpstr>
      <vt:lpstr>Semantic role labeling</vt:lpstr>
      <vt:lpstr>Reasoning for segmentation</vt:lpstr>
      <vt:lpstr>Image captioning</vt:lpstr>
      <vt:lpstr>Trending research</vt:lpstr>
      <vt:lpstr>Tools</vt:lpstr>
      <vt:lpstr>Graph Neural Network</vt:lpstr>
      <vt:lpstr>Graph Convolution</vt:lpstr>
      <vt:lpstr>Convolution</vt:lpstr>
      <vt:lpstr>Spectral Graph Convolution</vt:lpstr>
      <vt:lpstr>Convolution theorem</vt:lpstr>
      <vt:lpstr>Fourier basis</vt:lpstr>
      <vt:lpstr>Combinatorial Graph Laplacian</vt:lpstr>
      <vt:lpstr>Derive Graph Laplacian</vt:lpstr>
      <vt:lpstr>Laplacian eigenbases</vt:lpstr>
      <vt:lpstr>Spectral convolution</vt:lpstr>
      <vt:lpstr>Matrix form</vt:lpstr>
      <vt:lpstr>Drawback</vt:lpstr>
      <vt:lpstr>Convolution via Laplace Spectrum</vt:lpstr>
      <vt:lpstr>Sync-Spec-CNN</vt:lpstr>
      <vt:lpstr>Localized Spectral graph conv</vt:lpstr>
      <vt:lpstr>Fast pooling</vt:lpstr>
      <vt:lpstr>Diffusion-Convolution</vt:lpstr>
      <vt:lpstr>Spatial Convolution</vt:lpstr>
      <vt:lpstr>Deep locally connected network</vt:lpstr>
      <vt:lpstr>Conv example - 1</vt:lpstr>
      <vt:lpstr>PATCHY-SAN</vt:lpstr>
      <vt:lpstr>Weave module</vt:lpstr>
      <vt:lpstr>MoNet</vt:lpstr>
      <vt:lpstr>Point-net (no graph)</vt:lpstr>
      <vt:lpstr>Dynamic Edge-Conditioned Filters</vt:lpstr>
      <vt:lpstr>Graph-SAGE</vt:lpstr>
      <vt:lpstr>With edges</vt:lpstr>
      <vt:lpstr>Semi</vt:lpstr>
      <vt:lpstr>Another</vt:lpstr>
      <vt:lpstr>Dynamic pooling</vt:lpstr>
      <vt:lpstr>NLP</vt:lpstr>
      <vt:lpstr>Graph attention</vt:lpstr>
      <vt:lpstr>Fast-Gcn</vt:lpstr>
      <vt:lpstr>FeaStNet </vt:lpstr>
      <vt:lpstr>ST-GCN</vt:lpstr>
      <vt:lpstr>Spatio-Temporal Graph Convolution</vt:lpstr>
      <vt:lpstr>Adaptive</vt:lpstr>
      <vt:lpstr>Argument-aware</vt:lpstr>
      <vt:lpstr>WL</vt:lpstr>
      <vt:lpstr>Learnable graph conv layer </vt:lpstr>
      <vt:lpstr>Gaan</vt:lpstr>
      <vt:lpstr>Relational data</vt:lpstr>
      <vt:lpstr>rational</vt:lpstr>
      <vt:lpstr>signed</vt:lpstr>
      <vt:lpstr>Text classification</vt:lpstr>
      <vt:lpstr>Logic Attention</vt:lpstr>
      <vt:lpstr>Genie-Path</vt:lpstr>
      <vt:lpstr>Hyper-graph</vt:lpstr>
      <vt:lpstr>Hyper-GCN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introduction to graph convolution</dc:title>
  <dc:creator>李 治中</dc:creator>
  <cp:lastModifiedBy>李 治中</cp:lastModifiedBy>
  <cp:revision>72</cp:revision>
  <dcterms:created xsi:type="dcterms:W3CDTF">2018-12-20T07:20:09Z</dcterms:created>
  <dcterms:modified xsi:type="dcterms:W3CDTF">2019-03-01T18:09:46Z</dcterms:modified>
</cp:coreProperties>
</file>